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257" r:id="rId2"/>
    <p:sldId id="276" r:id="rId3"/>
    <p:sldId id="259" r:id="rId4"/>
    <p:sldId id="269" r:id="rId5"/>
    <p:sldId id="287" r:id="rId6"/>
    <p:sldId id="277" r:id="rId7"/>
    <p:sldId id="267" r:id="rId8"/>
    <p:sldId id="278" r:id="rId9"/>
  </p:sldIdLst>
  <p:sldSz cx="10691813" cy="7561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8" autoAdjust="0"/>
    <p:restoredTop sz="87354" autoAdjust="0"/>
  </p:normalViewPr>
  <p:slideViewPr>
    <p:cSldViewPr snapToGrid="0">
      <p:cViewPr varScale="1">
        <p:scale>
          <a:sx n="58" d="100"/>
          <a:sy n="58" d="100"/>
        </p:scale>
        <p:origin x="1638" y="8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F2DFAD-EC5C-4C98-9A7C-F626B4A139EF}" type="datetimeFigureOut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6477DE-D8BB-493C-85B8-DEB7A364B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7407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[</a:t>
            </a:r>
            <a:r>
              <a:rPr lang="zh-TW" altLang="en-US" dirty="0"/>
              <a:t>颱風來時才有頁面</a:t>
            </a:r>
            <a:r>
              <a:rPr lang="en-US" altLang="zh-TW" dirty="0"/>
              <a:t>]</a:t>
            </a:r>
          </a:p>
          <a:p>
            <a:r>
              <a:rPr lang="zh-TW" altLang="en-US" dirty="0"/>
              <a:t>消息綜覽：</a:t>
            </a:r>
            <a:r>
              <a:rPr lang="en-US" altLang="zh-TW" dirty="0"/>
              <a:t>https://www.cwb.gov.tw/V8/C/P/Typhoon/TY_NEWS.html</a:t>
            </a:r>
          </a:p>
          <a:p>
            <a:r>
              <a:rPr lang="zh-TW" altLang="en-US" dirty="0"/>
              <a:t>衛星雲圖：</a:t>
            </a:r>
            <a:r>
              <a:rPr lang="en-US" altLang="zh-TW" dirty="0"/>
              <a:t>https://www.cwb.gov.tw/V8/C/W/OBS_Sat.html?Area=2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477DE-D8BB-493C-85B8-DEB7A364B61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8794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各國路徑 </a:t>
            </a:r>
            <a:r>
              <a:rPr lang="en-US" altLang="zh-TW" dirty="0"/>
              <a:t>(NCDR</a:t>
            </a:r>
            <a:r>
              <a:rPr lang="zh-TW" altLang="en-US" dirty="0"/>
              <a:t>天氣與氣候監測網</a:t>
            </a:r>
            <a:r>
              <a:rPr lang="en-US" altLang="zh-TW" dirty="0"/>
              <a:t>)</a:t>
            </a:r>
            <a:r>
              <a:rPr lang="zh-TW" altLang="en-US" dirty="0"/>
              <a:t>：</a:t>
            </a:r>
            <a:r>
              <a:rPr lang="en-US" altLang="zh-TW" dirty="0"/>
              <a:t>https://watch.ncdr.nat.gov.tw/watch_typhoon</a:t>
            </a:r>
            <a:endParaRPr lang="en-US" altLang="zh-TW" sz="1300" dirty="0"/>
          </a:p>
          <a:p>
            <a:r>
              <a:rPr lang="en-US" altLang="zh-TW" sz="1300" dirty="0"/>
              <a:t>CWB</a:t>
            </a:r>
            <a:r>
              <a:rPr lang="zh-TW" altLang="en-US" sz="1300" dirty="0"/>
              <a:t>路徑圖： </a:t>
            </a:r>
            <a:r>
              <a:rPr lang="en-US" altLang="zh-TW" sz="1300" dirty="0"/>
              <a:t>https://www.cwb.gov.tw/V8/C/P/Typhoon/TY_NEWS.html</a:t>
            </a:r>
            <a:r>
              <a:rPr lang="zh-TW" altLang="en-US" sz="1300" dirty="0"/>
              <a:t> </a:t>
            </a:r>
            <a:r>
              <a:rPr lang="en-US" altLang="zh-TW" sz="1300" dirty="0"/>
              <a:t>(</a:t>
            </a:r>
            <a:r>
              <a:rPr lang="zh-TW" altLang="en-US" sz="1300" dirty="0"/>
              <a:t>選擇路徑潛勢預報</a:t>
            </a:r>
            <a:r>
              <a:rPr lang="en-US" altLang="zh-TW" sz="1300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477DE-D8BB-493C-85B8-DEB7A364B61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0627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區域數值模擬：</a:t>
            </a:r>
            <a:r>
              <a:rPr lang="en-US" altLang="zh-TW" dirty="0"/>
              <a:t>https://npd.cwb.gov.tw/NPD/products_display/product?menu_index=1 </a:t>
            </a:r>
          </a:p>
          <a:p>
            <a:r>
              <a:rPr lang="en-US" altLang="zh-TW" dirty="0"/>
              <a:t>[</a:t>
            </a:r>
            <a:r>
              <a:rPr lang="zh-TW" altLang="en-US" dirty="0"/>
              <a:t>注意事項</a:t>
            </a:r>
            <a:r>
              <a:rPr lang="en-US" altLang="zh-TW" dirty="0"/>
              <a:t>]</a:t>
            </a:r>
          </a:p>
          <a:p>
            <a:r>
              <a:rPr lang="en-US" altLang="zh-TW" dirty="0"/>
              <a:t>1.</a:t>
            </a:r>
            <a:r>
              <a:rPr lang="zh-TW" altLang="en-US" dirty="0"/>
              <a:t>區域選</a:t>
            </a:r>
            <a:r>
              <a:rPr lang="en-US" altLang="zh-TW" dirty="0"/>
              <a:t>“</a:t>
            </a:r>
            <a:r>
              <a:rPr lang="zh-TW" altLang="en-US" dirty="0"/>
              <a:t>台灣</a:t>
            </a:r>
            <a:r>
              <a:rPr lang="en-US" altLang="zh-TW" dirty="0"/>
              <a:t>”</a:t>
            </a:r>
          </a:p>
          <a:p>
            <a:r>
              <a:rPr lang="en-US" altLang="zh-TW" dirty="0"/>
              <a:t>2.</a:t>
            </a:r>
            <a:r>
              <a:rPr lang="zh-TW" altLang="en-US" dirty="0"/>
              <a:t>時區為</a:t>
            </a:r>
            <a:r>
              <a:rPr lang="en-US" altLang="zh-TW" dirty="0"/>
              <a:t>UTC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477DE-D8BB-493C-85B8-DEB7A364B61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6773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定量降雨預報：</a:t>
            </a:r>
            <a:r>
              <a:rPr lang="en-US" altLang="zh-TW" dirty="0"/>
              <a:t>https://watch.ncdr.nat.gov.tw/watch_typhoon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477DE-D8BB-493C-85B8-DEB7A364B61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8300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NCDR</a:t>
            </a:r>
            <a:r>
              <a:rPr lang="zh-TW" altLang="en-US" dirty="0"/>
              <a:t>系集 </a:t>
            </a:r>
            <a:r>
              <a:rPr lang="en-US" altLang="zh-TW" dirty="0"/>
              <a:t>+ CWB</a:t>
            </a:r>
            <a:r>
              <a:rPr lang="zh-TW" altLang="en-US" dirty="0"/>
              <a:t>決定性預報</a:t>
            </a:r>
            <a:r>
              <a:rPr lang="en-US" altLang="zh-TW" dirty="0"/>
              <a:t>/</a:t>
            </a:r>
            <a:r>
              <a:rPr lang="zh-TW" altLang="en-US" dirty="0"/>
              <a:t>系集 最多共</a:t>
            </a:r>
            <a:r>
              <a:rPr lang="en-US" altLang="zh-TW" dirty="0"/>
              <a:t>38</a:t>
            </a:r>
            <a:r>
              <a:rPr lang="zh-TW" altLang="en-US" dirty="0"/>
              <a:t>組合成雨量：</a:t>
            </a:r>
            <a:r>
              <a:rPr lang="en-US" altLang="zh-TW" dirty="0"/>
              <a:t>https://watch.ncdr.nat.gov.tw/watch_tfrain_fst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477DE-D8BB-493C-85B8-DEB7A364B61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6123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https://www.windy.com/zh-TW/-%E7%B4%AF%E7%A9%8D%E9%9B%A8%E9%87%8F-rainAccu?rainAccu,next12h,24.792,121.740,7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右邊選單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-&gt;“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降雨、雷暴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”-&gt;”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累積雨量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477DE-D8BB-493C-85B8-DEB7A364B61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4515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[</a:t>
            </a:r>
            <a:r>
              <a:rPr lang="zh-TW" altLang="en-US" dirty="0"/>
              <a:t>颱風來時才有頁面</a:t>
            </a:r>
            <a:r>
              <a:rPr lang="en-US" altLang="zh-TW" dirty="0"/>
              <a:t>]</a:t>
            </a:r>
            <a:r>
              <a:rPr lang="zh-TW" altLang="en-US" dirty="0"/>
              <a:t>機率圖</a:t>
            </a:r>
            <a:r>
              <a:rPr lang="en-US" altLang="zh-TW" dirty="0"/>
              <a:t>(</a:t>
            </a:r>
            <a:r>
              <a:rPr lang="zh-TW" altLang="en-US" dirty="0"/>
              <a:t>左圖與右上</a:t>
            </a:r>
            <a:r>
              <a:rPr lang="en-US" altLang="zh-TW" dirty="0"/>
              <a:t>)</a:t>
            </a:r>
            <a:r>
              <a:rPr lang="zh-TW" altLang="en-US" dirty="0"/>
              <a:t>：</a:t>
            </a:r>
            <a:r>
              <a:rPr lang="en-US" altLang="zh-TW" dirty="0"/>
              <a:t>https://www.cwb.gov.tw/V8/C/P/Typhoon/TY_NEWS.html</a:t>
            </a:r>
          </a:p>
          <a:p>
            <a:r>
              <a:rPr lang="zh-TW" altLang="en-US" dirty="0"/>
              <a:t>區域雨量圖：</a:t>
            </a:r>
            <a:r>
              <a:rPr lang="en-US" altLang="zh-TW" dirty="0"/>
              <a:t>https://www.cwb.gov.tw/V8/C/P/Rainfall/Rainfall_Area.html</a:t>
            </a:r>
            <a:r>
              <a:rPr lang="zh-TW" altLang="en-US" dirty="0"/>
              <a:t>  </a:t>
            </a:r>
            <a:r>
              <a:rPr lang="en-US" altLang="zh-TW" dirty="0"/>
              <a:t>(</a:t>
            </a:r>
            <a:r>
              <a:rPr lang="zh-TW" altLang="en-US" dirty="0"/>
              <a:t>當日累積雨量</a:t>
            </a:r>
            <a:r>
              <a:rPr lang="en-US" altLang="zh-TW" dirty="0"/>
              <a:t>-&gt;</a:t>
            </a:r>
            <a:r>
              <a:rPr lang="zh-TW" altLang="en-US" dirty="0"/>
              <a:t>嘉義縣</a:t>
            </a:r>
            <a:r>
              <a:rPr lang="en-US" altLang="zh-TW" dirty="0"/>
              <a:t>-&gt;</a:t>
            </a:r>
            <a:r>
              <a:rPr lang="zh-TW" altLang="en-US" dirty="0"/>
              <a:t>小間距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477DE-D8BB-493C-85B8-DEB7A364B61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78883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雨量觀測</a:t>
            </a:r>
            <a:r>
              <a:rPr lang="en-US" altLang="zh-TW" dirty="0"/>
              <a:t>-</a:t>
            </a:r>
            <a:r>
              <a:rPr lang="zh-TW" altLang="en-US" dirty="0"/>
              <a:t>整點小時資料：</a:t>
            </a:r>
            <a:r>
              <a:rPr lang="en-US" altLang="zh-TW" dirty="0"/>
              <a:t>https://www.cwb.gov.tw/V8/C/P/Rainfall/Rainfall_Hour.html?ID=10(</a:t>
            </a:r>
            <a:r>
              <a:rPr lang="zh-TW" altLang="en-US" dirty="0"/>
              <a:t>點選測站能看到圖表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477DE-D8BB-493C-85B8-DEB7A364B61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8853814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457"/>
            <a:ext cx="9088041" cy="2632440"/>
          </a:xfrm>
        </p:spPr>
        <p:txBody>
          <a:bodyPr anchor="b"/>
          <a:lstStyle>
            <a:lvl1pPr algn="ctr">
              <a:defRPr sz="661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1414"/>
            <a:ext cx="8018860" cy="1825554"/>
          </a:xfrm>
        </p:spPr>
        <p:txBody>
          <a:bodyPr/>
          <a:lstStyle>
            <a:lvl1pPr marL="0" indent="0" algn="ctr">
              <a:buNone/>
              <a:defRPr sz="2646"/>
            </a:lvl1pPr>
            <a:lvl2pPr marL="504063" indent="0" algn="ctr">
              <a:buNone/>
              <a:defRPr sz="2205"/>
            </a:lvl2pPr>
            <a:lvl3pPr marL="1008126" indent="0" algn="ctr">
              <a:buNone/>
              <a:defRPr sz="1985"/>
            </a:lvl3pPr>
            <a:lvl4pPr marL="1512189" indent="0" algn="ctr">
              <a:buNone/>
              <a:defRPr sz="1764"/>
            </a:lvl4pPr>
            <a:lvl5pPr marL="2016252" indent="0" algn="ctr">
              <a:buNone/>
              <a:defRPr sz="1764"/>
            </a:lvl5pPr>
            <a:lvl6pPr marL="2520315" indent="0" algn="ctr">
              <a:buNone/>
              <a:defRPr sz="1764"/>
            </a:lvl6pPr>
            <a:lvl7pPr marL="3024378" indent="0" algn="ctr">
              <a:buNone/>
              <a:defRPr sz="1764"/>
            </a:lvl7pPr>
            <a:lvl8pPr marL="3528441" indent="0" algn="ctr">
              <a:buNone/>
              <a:defRPr sz="1764"/>
            </a:lvl8pPr>
            <a:lvl9pPr marL="4032504" indent="0" algn="ctr">
              <a:buNone/>
              <a:defRPr sz="1764"/>
            </a:lvl9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CE25A-48EB-4A14-A883-522E611A4028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755FA6B-79CD-4E2A-9301-35C6FAEBA173}"/>
              </a:ext>
            </a:extLst>
          </p:cNvPr>
          <p:cNvSpPr txBox="1"/>
          <p:nvPr userDrawn="1"/>
        </p:nvSpPr>
        <p:spPr>
          <a:xfrm>
            <a:off x="3477655" y="630633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資料來源：</a:t>
            </a:r>
          </a:p>
        </p:txBody>
      </p:sp>
      <p:pic>
        <p:nvPicPr>
          <p:cNvPr id="1034" name="Picture 10" descr="全球災害事件簿-首頁">
            <a:extLst>
              <a:ext uri="{FF2B5EF4-FFF2-40B4-BE49-F238E27FC236}">
                <a16:creationId xmlns:a16="http://schemas.microsoft.com/office/drawing/2014/main" id="{D8484AC5-1355-45E6-8696-8BCF7189EF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078" y="6225569"/>
            <a:ext cx="779645" cy="467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本局局徽說明| 交通部中央氣象局">
            <a:extLst>
              <a:ext uri="{FF2B5EF4-FFF2-40B4-BE49-F238E27FC236}">
                <a16:creationId xmlns:a16="http://schemas.microsoft.com/office/drawing/2014/main" id="{5A9AE9AC-EDF5-4907-A89C-7C8D2898A8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906" y="6243831"/>
            <a:ext cx="772000" cy="4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965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40846-ADE0-44AD-8924-417D5EC867BB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4049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567"/>
            <a:ext cx="2305422" cy="64078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567"/>
            <a:ext cx="6782619" cy="6407821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268AA-2092-40A5-BBC4-F241C1122C41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0423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93810-3012-49F1-9101-E5267251CF22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BFAD97C-EFFA-419D-9AE9-9F5F33D91313}"/>
              </a:ext>
            </a:extLst>
          </p:cNvPr>
          <p:cNvSpPr/>
          <p:nvPr userDrawn="1"/>
        </p:nvSpPr>
        <p:spPr>
          <a:xfrm>
            <a:off x="0" y="0"/>
            <a:ext cx="10691813" cy="981777"/>
          </a:xfrm>
          <a:prstGeom prst="rect">
            <a:avLst/>
          </a:prstGeom>
          <a:ln w="63500">
            <a:noFill/>
          </a:ln>
          <a:effectLst>
            <a:outerShdw blurRad="50800" dist="76200" dir="5400000" algn="ctr" rotWithShape="0">
              <a:schemeClr val="bg1"/>
            </a:outerShdw>
          </a:effectLst>
          <a:scene3d>
            <a:camera prst="orthographicFront"/>
            <a:lightRig rig="threePt" dir="t"/>
          </a:scene3d>
          <a:sp3d extrusionH="44450" contourW="50800">
            <a:bevelB w="0" h="107950"/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39746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5067"/>
            <a:ext cx="9221689" cy="3145275"/>
          </a:xfrm>
        </p:spPr>
        <p:txBody>
          <a:bodyPr anchor="b"/>
          <a:lstStyle>
            <a:lvl1pPr>
              <a:defRPr sz="661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60097"/>
            <a:ext cx="9221689" cy="1654026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406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8126" indent="0">
              <a:buNone/>
              <a:defRPr sz="1985">
                <a:solidFill>
                  <a:schemeClr val="tx1">
                    <a:tint val="75000"/>
                  </a:schemeClr>
                </a:solidFill>
              </a:defRPr>
            </a:lvl3pPr>
            <a:lvl4pPr marL="151218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625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203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437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844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2504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EAA8B-F4CD-4EF6-A034-D8CA104A22CD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4876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836"/>
            <a:ext cx="4544021" cy="479755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836"/>
            <a:ext cx="4544021" cy="479755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B8A7-53CE-42D2-B0DD-38609EECC936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5587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569"/>
            <a:ext cx="9221689" cy="146149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560"/>
            <a:ext cx="4523137" cy="908401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63" indent="0">
              <a:buNone/>
              <a:defRPr sz="2205" b="1"/>
            </a:lvl2pPr>
            <a:lvl3pPr marL="1008126" indent="0">
              <a:buNone/>
              <a:defRPr sz="1985" b="1"/>
            </a:lvl3pPr>
            <a:lvl4pPr marL="1512189" indent="0">
              <a:buNone/>
              <a:defRPr sz="1764" b="1"/>
            </a:lvl4pPr>
            <a:lvl5pPr marL="2016252" indent="0">
              <a:buNone/>
              <a:defRPr sz="1764" b="1"/>
            </a:lvl5pPr>
            <a:lvl6pPr marL="2520315" indent="0">
              <a:buNone/>
              <a:defRPr sz="1764" b="1"/>
            </a:lvl6pPr>
            <a:lvl7pPr marL="3024378" indent="0">
              <a:buNone/>
              <a:defRPr sz="1764" b="1"/>
            </a:lvl7pPr>
            <a:lvl8pPr marL="3528441" indent="0">
              <a:buNone/>
              <a:defRPr sz="1764" b="1"/>
            </a:lvl8pPr>
            <a:lvl9pPr marL="4032504" indent="0">
              <a:buNone/>
              <a:defRPr sz="176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961"/>
            <a:ext cx="4523137" cy="4062429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560"/>
            <a:ext cx="4545413" cy="908401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63" indent="0">
              <a:buNone/>
              <a:defRPr sz="2205" b="1"/>
            </a:lvl2pPr>
            <a:lvl3pPr marL="1008126" indent="0">
              <a:buNone/>
              <a:defRPr sz="1985" b="1"/>
            </a:lvl3pPr>
            <a:lvl4pPr marL="1512189" indent="0">
              <a:buNone/>
              <a:defRPr sz="1764" b="1"/>
            </a:lvl4pPr>
            <a:lvl5pPr marL="2016252" indent="0">
              <a:buNone/>
              <a:defRPr sz="1764" b="1"/>
            </a:lvl5pPr>
            <a:lvl6pPr marL="2520315" indent="0">
              <a:buNone/>
              <a:defRPr sz="1764" b="1"/>
            </a:lvl6pPr>
            <a:lvl7pPr marL="3024378" indent="0">
              <a:buNone/>
              <a:defRPr sz="1764" b="1"/>
            </a:lvl7pPr>
            <a:lvl8pPr marL="3528441" indent="0">
              <a:buNone/>
              <a:defRPr sz="1764" b="1"/>
            </a:lvl8pPr>
            <a:lvl9pPr marL="4032504" indent="0">
              <a:buNone/>
              <a:defRPr sz="176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961"/>
            <a:ext cx="4545413" cy="4062429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B0C7C-9093-4BCB-82D9-456FE710BC91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9342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656-9BCE-42EC-A44B-1F87ED8CFC99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0509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1583C-F373-40BB-9626-B201D2CEEAE7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805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4084"/>
            <a:ext cx="3448388" cy="1764295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683"/>
            <a:ext cx="5412730" cy="5373398"/>
          </a:xfrm>
        </p:spPr>
        <p:txBody>
          <a:bodyPr/>
          <a:lstStyle>
            <a:lvl1pPr>
              <a:defRPr sz="3528"/>
            </a:lvl1pPr>
            <a:lvl2pPr>
              <a:defRPr sz="3087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8379"/>
            <a:ext cx="3448388" cy="4202453"/>
          </a:xfrm>
        </p:spPr>
        <p:txBody>
          <a:bodyPr/>
          <a:lstStyle>
            <a:lvl1pPr marL="0" indent="0">
              <a:buNone/>
              <a:defRPr sz="1764"/>
            </a:lvl1pPr>
            <a:lvl2pPr marL="504063" indent="0">
              <a:buNone/>
              <a:defRPr sz="1544"/>
            </a:lvl2pPr>
            <a:lvl3pPr marL="1008126" indent="0">
              <a:buNone/>
              <a:defRPr sz="1323"/>
            </a:lvl3pPr>
            <a:lvl4pPr marL="1512189" indent="0">
              <a:buNone/>
              <a:defRPr sz="1103"/>
            </a:lvl4pPr>
            <a:lvl5pPr marL="2016252" indent="0">
              <a:buNone/>
              <a:defRPr sz="1103"/>
            </a:lvl5pPr>
            <a:lvl6pPr marL="2520315" indent="0">
              <a:buNone/>
              <a:defRPr sz="1103"/>
            </a:lvl6pPr>
            <a:lvl7pPr marL="3024378" indent="0">
              <a:buNone/>
              <a:defRPr sz="1103"/>
            </a:lvl7pPr>
            <a:lvl8pPr marL="3528441" indent="0">
              <a:buNone/>
              <a:defRPr sz="1103"/>
            </a:lvl8pPr>
            <a:lvl9pPr marL="4032504" indent="0">
              <a:buNone/>
              <a:defRPr sz="110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4799B-B43A-44B7-8EAF-64AFC793062F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3570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4084"/>
            <a:ext cx="3448388" cy="1764295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683"/>
            <a:ext cx="5412730" cy="5373398"/>
          </a:xfrm>
        </p:spPr>
        <p:txBody>
          <a:bodyPr anchor="t"/>
          <a:lstStyle>
            <a:lvl1pPr marL="0" indent="0">
              <a:buNone/>
              <a:defRPr sz="3528"/>
            </a:lvl1pPr>
            <a:lvl2pPr marL="504063" indent="0">
              <a:buNone/>
              <a:defRPr sz="3087"/>
            </a:lvl2pPr>
            <a:lvl3pPr marL="1008126" indent="0">
              <a:buNone/>
              <a:defRPr sz="2646"/>
            </a:lvl3pPr>
            <a:lvl4pPr marL="1512189" indent="0">
              <a:buNone/>
              <a:defRPr sz="2205"/>
            </a:lvl4pPr>
            <a:lvl5pPr marL="2016252" indent="0">
              <a:buNone/>
              <a:defRPr sz="2205"/>
            </a:lvl5pPr>
            <a:lvl6pPr marL="2520315" indent="0">
              <a:buNone/>
              <a:defRPr sz="2205"/>
            </a:lvl6pPr>
            <a:lvl7pPr marL="3024378" indent="0">
              <a:buNone/>
              <a:defRPr sz="2205"/>
            </a:lvl7pPr>
            <a:lvl8pPr marL="3528441" indent="0">
              <a:buNone/>
              <a:defRPr sz="2205"/>
            </a:lvl8pPr>
            <a:lvl9pPr marL="4032504" indent="0">
              <a:buNone/>
              <a:defRPr sz="2205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8379"/>
            <a:ext cx="3448388" cy="4202453"/>
          </a:xfrm>
        </p:spPr>
        <p:txBody>
          <a:bodyPr/>
          <a:lstStyle>
            <a:lvl1pPr marL="0" indent="0">
              <a:buNone/>
              <a:defRPr sz="1764"/>
            </a:lvl1pPr>
            <a:lvl2pPr marL="504063" indent="0">
              <a:buNone/>
              <a:defRPr sz="1544"/>
            </a:lvl2pPr>
            <a:lvl3pPr marL="1008126" indent="0">
              <a:buNone/>
              <a:defRPr sz="1323"/>
            </a:lvl3pPr>
            <a:lvl4pPr marL="1512189" indent="0">
              <a:buNone/>
              <a:defRPr sz="1103"/>
            </a:lvl4pPr>
            <a:lvl5pPr marL="2016252" indent="0">
              <a:buNone/>
              <a:defRPr sz="1103"/>
            </a:lvl5pPr>
            <a:lvl6pPr marL="2520315" indent="0">
              <a:buNone/>
              <a:defRPr sz="1103"/>
            </a:lvl6pPr>
            <a:lvl7pPr marL="3024378" indent="0">
              <a:buNone/>
              <a:defRPr sz="1103"/>
            </a:lvl7pPr>
            <a:lvl8pPr marL="3528441" indent="0">
              <a:buNone/>
              <a:defRPr sz="1103"/>
            </a:lvl8pPr>
            <a:lvl9pPr marL="4032504" indent="0">
              <a:buNone/>
              <a:defRPr sz="110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4D0D-6114-42F4-B248-A4EEBCEA2E37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762166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20128"/>
            <a:ext cx="7150150" cy="11331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796" y="1299219"/>
            <a:ext cx="10375372" cy="5674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8172"/>
            <a:ext cx="2405658" cy="402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71B3A-2CBF-4FAE-B9EF-F246E40388CE}" type="datetime1">
              <a:rPr lang="zh-TW" altLang="en-US" smtClean="0"/>
              <a:t>2023/4/21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8172"/>
            <a:ext cx="3608487" cy="402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86155" y="7158694"/>
            <a:ext cx="2405658" cy="402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34310-FC43-4DA8-BE5B-DE67430FCD6A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452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1008126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52032" indent="-252032" algn="l" defTabSz="1008126" rtl="0" eaLnBrk="1" latinLnBrk="0" hangingPunct="1">
        <a:lnSpc>
          <a:spcPct val="90000"/>
        </a:lnSpc>
        <a:spcBef>
          <a:spcPts val="1103"/>
        </a:spcBef>
        <a:buFont typeface="Arial" panose="020B0604020202020204" pitchFamily="34" charset="0"/>
        <a:buChar char="•"/>
        <a:defRPr sz="3087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56095" indent="-252032" algn="l" defTabSz="100812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1260158" indent="-252032" algn="l" defTabSz="100812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764221" indent="-252032" algn="l" defTabSz="100812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2268284" indent="-252032" algn="l" defTabSz="100812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2772347" indent="-252032" algn="l" defTabSz="100812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276410" indent="-252032" algn="l" defTabSz="100812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780473" indent="-252032" algn="l" defTabSz="100812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284536" indent="-252032" algn="l" defTabSz="1008126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8126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1pPr>
      <a:lvl2pPr marL="504063" algn="l" defTabSz="1008126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1008126" algn="l" defTabSz="1008126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3pPr>
      <a:lvl4pPr marL="1512189" algn="l" defTabSz="1008126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016252" algn="l" defTabSz="1008126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520315" algn="l" defTabSz="1008126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024378" algn="l" defTabSz="1008126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528441" algn="l" defTabSz="1008126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032504" algn="l" defTabSz="1008126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10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CFCD16-299F-4985-A293-83BA56A6E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珊瑚</a:t>
            </a:r>
            <a:r>
              <a:rPr lang="zh-TW" altLang="en-US" dirty="0"/>
              <a:t>颱風現況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F3967A2-32A6-4767-84AC-0FCECB7B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96" y="1299219"/>
            <a:ext cx="5380015" cy="4463060"/>
          </a:xfrm>
        </p:spPr>
        <p:txBody>
          <a:bodyPr>
            <a:normAutofit lnSpcReduction="10000"/>
          </a:bodyPr>
          <a:lstStyle/>
          <a:p>
            <a:pPr marL="0" indent="-1168400" algn="just">
              <a:lnSpc>
                <a:spcPct val="110000"/>
              </a:lnSpc>
              <a:buNone/>
              <a:tabLst>
                <a:tab pos="1435100" algn="l"/>
              </a:tabLst>
            </a:pPr>
            <a:r>
              <a:rPr lang="zh-TW" altLang="en-US" sz="1800" b="1" dirty="0">
                <a:solidFill>
                  <a:srgbClr val="FF0000"/>
                </a:solidFill>
              </a:rPr>
              <a:t>中心位置</a:t>
            </a:r>
            <a:r>
              <a:rPr lang="zh-TW" altLang="en-US" sz="1800" dirty="0"/>
              <a:t>：</a:t>
            </a:r>
            <a:r>
              <a:rPr lang="en-US" altLang="zh-TW" sz="1800" dirty="0"/>
              <a:t> 20</a:t>
            </a:r>
            <a:r>
              <a:rPr lang="zh-TW" altLang="en-US" sz="1800" dirty="0"/>
              <a:t>日</a:t>
            </a:r>
            <a:r>
              <a:rPr lang="en-US" altLang="zh-TW" sz="1800" dirty="0"/>
              <a:t>20</a:t>
            </a:r>
            <a:r>
              <a:rPr lang="zh-TW" altLang="en-US" sz="1800" dirty="0"/>
              <a:t>時的中心位置在北緯 </a:t>
            </a:r>
            <a:r>
              <a:rPr lang="en-US" altLang="zh-TW" sz="1800" dirty="0"/>
              <a:t>9.3 </a:t>
            </a:r>
            <a:r>
              <a:rPr lang="zh-TW" altLang="en-US" sz="1800" dirty="0"/>
              <a:t>度，東經 </a:t>
            </a:r>
            <a:r>
              <a:rPr lang="en-US" altLang="zh-TW" sz="1800" dirty="0"/>
              <a:t>156.4 </a:t>
            </a:r>
            <a:r>
              <a:rPr lang="zh-TW" altLang="en-US" sz="1800" dirty="0"/>
              <a:t>度，即在嘉義巿的</a:t>
            </a:r>
            <a:r>
              <a:rPr lang="en-US" altLang="zh-TW" sz="1800" dirty="0"/>
              <a:t>東南東</a:t>
            </a:r>
            <a:r>
              <a:rPr lang="zh-TW" altLang="en-US" sz="1800" dirty="0"/>
              <a:t>方約 </a:t>
            </a:r>
            <a:r>
              <a:rPr lang="en-US" altLang="zh-TW" sz="1800" dirty="0"/>
              <a:t>4138 </a:t>
            </a:r>
            <a:r>
              <a:rPr lang="zh-TW" altLang="en-US" sz="1800" dirty="0"/>
              <a:t>公里之位置，以</a:t>
            </a:r>
            <a:r>
              <a:rPr lang="en-US" altLang="zh-TW" sz="1800" dirty="0"/>
              <a:t> 15.500</a:t>
            </a:r>
            <a:r>
              <a:rPr lang="zh-TW" altLang="en-US" sz="1800" dirty="0"/>
              <a:t>公里</a:t>
            </a:r>
            <a:r>
              <a:rPr lang="en-US" altLang="zh-TW" sz="1800" dirty="0"/>
              <a:t>/</a:t>
            </a:r>
            <a:r>
              <a:rPr lang="zh-TW" altLang="en-US" sz="1800" dirty="0"/>
              <a:t>小時的速度</a:t>
            </a:r>
            <a:r>
              <a:rPr lang="en-US" altLang="zh-TW" sz="1800" dirty="0"/>
              <a:t>接近</a:t>
            </a:r>
            <a:r>
              <a:rPr lang="zh-TW" altLang="en-US" sz="1800" dirty="0"/>
              <a:t>嘉義巿</a:t>
            </a:r>
          </a:p>
          <a:p>
            <a:pPr marL="0" indent="-1168400" algn="just">
              <a:lnSpc>
                <a:spcPct val="110000"/>
              </a:lnSpc>
              <a:buNone/>
              <a:tabLst>
                <a:tab pos="1435100" algn="l"/>
              </a:tabLst>
            </a:pPr>
            <a:r>
              <a:rPr lang="zh-TW" altLang="en-US" sz="1800" b="1" dirty="0">
                <a:solidFill>
                  <a:srgbClr val="FF0000"/>
                </a:solidFill>
              </a:rPr>
              <a:t>前進方向</a:t>
            </a:r>
            <a:r>
              <a:rPr lang="zh-TW" altLang="en-US" sz="1800" dirty="0"/>
              <a:t>：以</a:t>
            </a:r>
            <a:r>
              <a:rPr lang="en-US" altLang="zh-TW" sz="1800" dirty="0"/>
              <a:t>16 </a:t>
            </a:r>
            <a:r>
              <a:rPr lang="zh-TW" altLang="en-US" sz="1800" dirty="0"/>
              <a:t>公里</a:t>
            </a:r>
            <a:r>
              <a:rPr lang="en-US" altLang="zh-TW" sz="1800" dirty="0"/>
              <a:t>/</a:t>
            </a:r>
            <a:r>
              <a:rPr lang="zh-TW" altLang="en-US" sz="1800" dirty="0"/>
              <a:t>小時速度，向</a:t>
            </a:r>
            <a:r>
              <a:rPr lang="en-US" altLang="zh-TW" sz="1800" dirty="0"/>
              <a:t>西北</a:t>
            </a:r>
            <a:r>
              <a:rPr lang="zh-TW" altLang="en-US" sz="1800" dirty="0"/>
              <a:t>進行</a:t>
            </a:r>
            <a:endParaRPr lang="en-US" altLang="zh-TW" sz="1800" dirty="0"/>
          </a:p>
          <a:p>
            <a:pPr marL="0" indent="-1168400" algn="just">
              <a:lnSpc>
                <a:spcPct val="110000"/>
              </a:lnSpc>
              <a:buNone/>
              <a:tabLst>
                <a:tab pos="1435100" algn="l"/>
              </a:tabLst>
            </a:pPr>
            <a:r>
              <a:rPr lang="zh-TW" altLang="en-US" sz="1800" b="1" dirty="0">
                <a:solidFill>
                  <a:srgbClr val="FF0000"/>
                </a:solidFill>
              </a:rPr>
              <a:t>中心氣壓</a:t>
            </a:r>
            <a:r>
              <a:rPr lang="zh-TW" altLang="en-US" sz="1800" dirty="0"/>
              <a:t>：</a:t>
            </a:r>
            <a:r>
              <a:rPr lang="en-US" altLang="zh-TW" sz="1800" dirty="0"/>
              <a:t>1002</a:t>
            </a:r>
            <a:r>
              <a:rPr lang="zh-TW" altLang="en-US" sz="1800" dirty="0"/>
              <a:t>百帕</a:t>
            </a:r>
          </a:p>
          <a:p>
            <a:pPr marL="0" indent="0" algn="just">
              <a:lnSpc>
                <a:spcPct val="110000"/>
              </a:lnSpc>
              <a:buNone/>
              <a:tabLst>
                <a:tab pos="1701800" algn="l"/>
              </a:tabLst>
            </a:pPr>
            <a:r>
              <a:rPr lang="zh-TW" altLang="en-US" sz="1800" b="1" dirty="0">
                <a:solidFill>
                  <a:srgbClr val="FF0000"/>
                </a:solidFill>
              </a:rPr>
              <a:t>近中心最大風速</a:t>
            </a:r>
            <a:r>
              <a:rPr lang="zh-TW" altLang="en-US" sz="1800" dirty="0"/>
              <a:t>：近中心最大風速 </a:t>
            </a:r>
            <a:r>
              <a:rPr lang="en-US" altLang="zh-TW" sz="1800" dirty="0"/>
              <a:t>18 </a:t>
            </a:r>
            <a:r>
              <a:rPr lang="zh-TW" altLang="en-US" sz="1800" dirty="0"/>
              <a:t>公尺</a:t>
            </a:r>
            <a:r>
              <a:rPr lang="en-US" altLang="zh-TW" sz="1800" dirty="0"/>
              <a:t>/</a:t>
            </a:r>
            <a:r>
              <a:rPr lang="zh-TW" altLang="en-US" sz="1800" dirty="0"/>
              <a:t>秒，相當於 </a:t>
            </a:r>
            <a:r>
              <a:rPr lang="en-US" altLang="zh-TW" sz="1800" dirty="0"/>
              <a:t>8 </a:t>
            </a:r>
            <a:r>
              <a:rPr lang="zh-TW" altLang="en-US" sz="1800" dirty="0"/>
              <a:t>級風</a:t>
            </a:r>
            <a:endParaRPr lang="en-US" altLang="zh-TW" sz="1800" dirty="0"/>
          </a:p>
          <a:p>
            <a:pPr marL="0" indent="0" algn="just">
              <a:lnSpc>
                <a:spcPct val="110000"/>
              </a:lnSpc>
              <a:buNone/>
              <a:tabLst>
                <a:tab pos="1701800" algn="l"/>
              </a:tabLst>
            </a:pPr>
            <a:r>
              <a:rPr lang="zh-TW" altLang="en-US" sz="1800" b="1" dirty="0">
                <a:solidFill>
                  <a:srgbClr val="FF0000"/>
                </a:solidFill>
              </a:rPr>
              <a:t>瞬間之最大陣風</a:t>
            </a:r>
            <a:r>
              <a:rPr lang="zh-TW" altLang="en-US" sz="1800" dirty="0"/>
              <a:t>：瞬間最大陣風 </a:t>
            </a:r>
            <a:r>
              <a:rPr lang="en-US" altLang="zh-TW" sz="1800" dirty="0"/>
              <a:t>25 </a:t>
            </a:r>
            <a:r>
              <a:rPr lang="zh-TW" altLang="en-US" sz="1800" dirty="0"/>
              <a:t>公尺</a:t>
            </a:r>
            <a:r>
              <a:rPr lang="en-US" altLang="zh-TW" sz="1800" dirty="0"/>
              <a:t>/</a:t>
            </a:r>
            <a:r>
              <a:rPr lang="zh-TW" altLang="en-US" sz="1800" dirty="0"/>
              <a:t>秒，相當於 </a:t>
            </a:r>
            <a:r>
              <a:rPr lang="en-US" altLang="zh-TW" sz="1800" dirty="0"/>
              <a:t>10 </a:t>
            </a:r>
            <a:r>
              <a:rPr lang="zh-TW" altLang="en-US" sz="1800" dirty="0"/>
              <a:t>級風</a:t>
            </a:r>
          </a:p>
          <a:p>
            <a:pPr marL="0" indent="-1168400" algn="just">
              <a:lnSpc>
                <a:spcPct val="110000"/>
              </a:lnSpc>
              <a:buNone/>
              <a:tabLst>
                <a:tab pos="1435100" algn="l"/>
              </a:tabLst>
            </a:pPr>
            <a:r>
              <a:rPr lang="zh-TW" altLang="en-US" sz="1800" b="1" dirty="0">
                <a:solidFill>
                  <a:srgbClr val="FF0000"/>
                </a:solidFill>
              </a:rPr>
              <a:t>暴風半徑</a:t>
            </a:r>
            <a:r>
              <a:rPr lang="zh-TW" altLang="en-US" sz="1800" dirty="0"/>
              <a:t>：七級風暴風半徑 </a:t>
            </a:r>
            <a:r>
              <a:rPr lang="en-US" altLang="zh-TW" sz="1800" dirty="0"/>
              <a:t>100 </a:t>
            </a:r>
            <a:r>
              <a:rPr lang="zh-TW" altLang="en-US" sz="1800" dirty="0"/>
              <a:t>公里，十級風暴風半徑 </a:t>
            </a:r>
            <a:r>
              <a:rPr lang="en-US" altLang="zh-TW" sz="1800" dirty="0"/>
              <a:t>無 </a:t>
            </a:r>
            <a:r>
              <a:rPr lang="zh-TW" altLang="en-US" sz="1800" dirty="0"/>
              <a:t>公里</a:t>
            </a:r>
          </a:p>
        </p:txBody>
      </p:sp>
      <p:sp>
        <p:nvSpPr>
          <p:cNvPr id="13" name="投影片編號版面配置區 12">
            <a:extLst>
              <a:ext uri="{FF2B5EF4-FFF2-40B4-BE49-F238E27FC236}">
                <a16:creationId xmlns:a16="http://schemas.microsoft.com/office/drawing/2014/main" id="{010A04AC-8136-4B1E-B228-A3EB110C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1</a:t>
            </a:fld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63096C4-9DDB-4A68-9303-769F82B41990}"/>
              </a:ext>
            </a:extLst>
          </p:cNvPr>
          <p:cNvSpPr/>
          <p:nvPr/>
        </p:nvSpPr>
        <p:spPr>
          <a:xfrm>
            <a:off x="149286" y="5762279"/>
            <a:ext cx="5343525" cy="136960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tabLst>
                <a:tab pos="1435100" algn="l"/>
              </a:tabLst>
            </a:pPr>
            <a:r>
              <a:rPr lang="zh-TW" altLang="en-US" sz="2400" b="1" dirty="0">
                <a:solidFill>
                  <a:schemeClr val="bg1"/>
                </a:solidFill>
                <a:highlight>
                  <a:srgbClr val="0000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颱風預測</a:t>
            </a:r>
            <a:endParaRPr lang="en-US" altLang="zh-TW" sz="2400" b="1" dirty="0">
              <a:solidFill>
                <a:schemeClr val="bg1"/>
              </a:solidFill>
              <a:highlight>
                <a:srgbClr val="0000F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just">
              <a:spcBef>
                <a:spcPts val="600"/>
              </a:spcBef>
              <a:tabLst>
                <a:tab pos="1435100" algn="l"/>
              </a:tabLst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  <a:r>
              <a:rPr lang="en-US" altLang="zh-TW" dirty="0"/>
              <a:t>21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</a:t>
            </a:r>
            <a:r>
              <a:rPr lang="en-US" altLang="zh-TW" dirty="0"/>
              <a:t>02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時的中心位置在北緯 </a:t>
            </a:r>
            <a:r>
              <a:rPr lang="en-US" altLang="zh-TW" dirty="0"/>
              <a:t>9.8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度，東經 </a:t>
            </a:r>
            <a:r>
              <a:rPr lang="en-US" altLang="zh-TW" dirty="0"/>
              <a:t>155.7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度，即在嘉義巿的</a:t>
            </a:r>
            <a:r>
              <a:rPr lang="en-US" altLang="zh-TW"/>
              <a:t>東南東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rPr>
              <a:t>方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約 </a:t>
            </a:r>
            <a:r>
              <a:rPr lang="en-US" altLang="zh-TW" dirty="0"/>
              <a:t>4045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公里之海面上</a:t>
            </a:r>
          </a:p>
        </p:txBody>
      </p:sp>
      <p:pic>
        <p:nvPicPr>
          <p:cNvPr id="14" name="Picture 13" descr="LCC_IR1_CR_1000_crop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891" y="1026301"/>
            <a:ext cx="4572000" cy="300162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806440" y="3657600"/>
            <a:ext cx="2011680" cy="365760"/>
          </a:xfrm>
          <a:prstGeom prst="rect">
            <a:avLst/>
          </a:prstGeom>
          <a:solidFill>
            <a:schemeClr val="accent2"/>
          </a:solidFill>
        </p:spPr>
        <p:txBody>
          <a:bodyPr wrap="none" anchor="t">
            <a:spAutoFit/>
          </a:bodyPr>
          <a:lstStyle/>
          <a:p>
            <a:pPr>
              <a:defRPr sz="2000" b="1"/>
            </a:pPr>
            <a:r>
              <a:t>2023/04/21 07:50</a:t>
            </a:r>
          </a:p>
        </p:txBody>
      </p:sp>
    </p:spTree>
    <p:extLst>
      <p:ext uri="{BB962C8B-B14F-4D97-AF65-F5344CB8AC3E}">
        <p14:creationId xmlns:p14="http://schemas.microsoft.com/office/powerpoint/2010/main" val="133720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72E99E3-7263-45C4-AAC6-E86476C6A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104286"/>
            <a:ext cx="10691813" cy="6317890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AF92E7D-C0A2-4473-8983-89C2629D8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各國颱風路徑預測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9D088AB-2409-481B-BE88-8EF6AB8DAB81}"/>
              </a:ext>
            </a:extLst>
          </p:cNvPr>
          <p:cNvSpPr/>
          <p:nvPr/>
        </p:nvSpPr>
        <p:spPr>
          <a:xfrm>
            <a:off x="6426200" y="139087"/>
            <a:ext cx="4063999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u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接近階段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buFont typeface="Wingdings" panose="05000000000000000000" pitchFamily="2" charset="2"/>
              <a:buChar char="u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遠離階段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buFont typeface="Wingdings" panose="05000000000000000000" pitchFamily="2" charset="2"/>
              <a:buChar char="u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主要影響時間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AD15630-0641-4BAF-ABCB-96C407E810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7249" y="3906918"/>
            <a:ext cx="4552950" cy="3333750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5005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DF1714-0464-41CF-AEF3-37CA71361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天氣數值模擬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E5A647A-9937-444E-A783-E7BF4F094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F617738-F4CF-4A29-94FF-01FEE3015024}"/>
              </a:ext>
            </a:extLst>
          </p:cNvPr>
          <p:cNvSpPr/>
          <p:nvPr/>
        </p:nvSpPr>
        <p:spPr>
          <a:xfrm>
            <a:off x="606003" y="1248661"/>
            <a:ext cx="1714500" cy="514347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0000FF"/>
                </a:solidFill>
              </a:rPr>
              <a:t>0911</a:t>
            </a:r>
            <a:r>
              <a:rPr lang="zh-TW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TW" sz="2400" b="1" dirty="0">
                <a:solidFill>
                  <a:srgbClr val="0000FF"/>
                </a:solidFill>
              </a:rPr>
              <a:t>1500</a:t>
            </a:r>
            <a:endParaRPr lang="zh-TW" altLang="en-US" sz="2400" b="1" dirty="0">
              <a:solidFill>
                <a:srgbClr val="0000FF"/>
              </a:solidFill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9573231D-7912-40E5-9CF3-2CF1CDCA7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26" y="1873247"/>
            <a:ext cx="2160000" cy="2406857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87209996-4B65-4D9B-9062-6635D3716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7364" y="1858353"/>
            <a:ext cx="2160000" cy="2406857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3CCD2734-63D2-4E68-A781-FA266B8659D0}"/>
              </a:ext>
            </a:extLst>
          </p:cNvPr>
          <p:cNvSpPr/>
          <p:nvPr/>
        </p:nvSpPr>
        <p:spPr>
          <a:xfrm>
            <a:off x="3211936" y="1248661"/>
            <a:ext cx="1714500" cy="514347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0000FF"/>
                </a:solidFill>
              </a:rPr>
              <a:t>0911</a:t>
            </a:r>
            <a:r>
              <a:rPr lang="zh-TW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TW" sz="2400" b="1" dirty="0">
                <a:solidFill>
                  <a:srgbClr val="0000FF"/>
                </a:solidFill>
              </a:rPr>
              <a:t>2100</a:t>
            </a:r>
            <a:endParaRPr lang="zh-TW" altLang="en-US" sz="2400" b="1" dirty="0">
              <a:solidFill>
                <a:srgbClr val="0000FF"/>
              </a:solidFill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EC08B02F-CD0E-45B9-B6BD-4FA433AE2F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1802" y="1873247"/>
            <a:ext cx="2160000" cy="2406857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1F01A5F5-0B5A-4DFE-B657-76D6690ABB0D}"/>
              </a:ext>
            </a:extLst>
          </p:cNvPr>
          <p:cNvSpPr/>
          <p:nvPr/>
        </p:nvSpPr>
        <p:spPr>
          <a:xfrm>
            <a:off x="5742713" y="1248661"/>
            <a:ext cx="1714500" cy="514347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0000FF"/>
                </a:solidFill>
              </a:rPr>
              <a:t>0912</a:t>
            </a:r>
            <a:r>
              <a:rPr lang="zh-TW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TW" sz="2400" b="1" dirty="0">
                <a:solidFill>
                  <a:srgbClr val="0000FF"/>
                </a:solidFill>
              </a:rPr>
              <a:t>0300</a:t>
            </a:r>
            <a:endParaRPr lang="zh-TW" altLang="en-US" sz="2400" b="1" dirty="0">
              <a:solidFill>
                <a:srgbClr val="0000FF"/>
              </a:solidFill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EC637FBE-C9D7-44CE-A1A1-3AF82AE950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6241" y="1882611"/>
            <a:ext cx="2160000" cy="2406857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A2BA02D-8143-4838-AD5F-ED6EB17CA6A3}"/>
              </a:ext>
            </a:extLst>
          </p:cNvPr>
          <p:cNvSpPr/>
          <p:nvPr/>
        </p:nvSpPr>
        <p:spPr>
          <a:xfrm>
            <a:off x="8404162" y="1248661"/>
            <a:ext cx="1714500" cy="514347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0000FF"/>
                </a:solidFill>
              </a:rPr>
              <a:t>0912</a:t>
            </a:r>
            <a:r>
              <a:rPr lang="zh-TW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TW" sz="2400" b="1" dirty="0">
                <a:solidFill>
                  <a:srgbClr val="0000FF"/>
                </a:solidFill>
              </a:rPr>
              <a:t>0900</a:t>
            </a:r>
            <a:endParaRPr lang="zh-TW" altLang="en-US" sz="2400" b="1" dirty="0">
              <a:solidFill>
                <a:srgbClr val="0000FF"/>
              </a:solidFill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A523E838-A1E8-4B4B-A6C9-4854A5CF0273}"/>
              </a:ext>
            </a:extLst>
          </p:cNvPr>
          <p:cNvSpPr/>
          <p:nvPr/>
        </p:nvSpPr>
        <p:spPr>
          <a:xfrm>
            <a:off x="606003" y="4485688"/>
            <a:ext cx="1714500" cy="514347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0000FF"/>
                </a:solidFill>
              </a:rPr>
              <a:t>0912</a:t>
            </a:r>
            <a:r>
              <a:rPr lang="zh-TW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TW" sz="2400" b="1" dirty="0">
                <a:solidFill>
                  <a:srgbClr val="0000FF"/>
                </a:solidFill>
              </a:rPr>
              <a:t>1500</a:t>
            </a:r>
            <a:endParaRPr lang="zh-TW" altLang="en-US" sz="2400" b="1" dirty="0">
              <a:solidFill>
                <a:srgbClr val="0000FF"/>
              </a:solidFill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1578D69-9FDC-4114-A491-B399C3479645}"/>
              </a:ext>
            </a:extLst>
          </p:cNvPr>
          <p:cNvSpPr/>
          <p:nvPr/>
        </p:nvSpPr>
        <p:spPr>
          <a:xfrm>
            <a:off x="3211936" y="4485688"/>
            <a:ext cx="1714500" cy="514347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0000FF"/>
                </a:solidFill>
              </a:rPr>
              <a:t>0912</a:t>
            </a:r>
            <a:r>
              <a:rPr lang="zh-TW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TW" sz="2400" b="1" dirty="0">
                <a:solidFill>
                  <a:srgbClr val="0000FF"/>
                </a:solidFill>
              </a:rPr>
              <a:t>2100</a:t>
            </a:r>
            <a:endParaRPr lang="zh-TW" altLang="en-US" sz="2400" b="1" dirty="0">
              <a:solidFill>
                <a:srgbClr val="0000FF"/>
              </a:solidFill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CEAB441A-81CC-4BEE-9542-55892F40EC55}"/>
              </a:ext>
            </a:extLst>
          </p:cNvPr>
          <p:cNvSpPr/>
          <p:nvPr/>
        </p:nvSpPr>
        <p:spPr>
          <a:xfrm>
            <a:off x="5742713" y="4485688"/>
            <a:ext cx="1714500" cy="514347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0000FF"/>
                </a:solidFill>
              </a:rPr>
              <a:t>0913</a:t>
            </a:r>
            <a:r>
              <a:rPr lang="zh-TW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TW" sz="2400" b="1" dirty="0">
                <a:solidFill>
                  <a:srgbClr val="0000FF"/>
                </a:solidFill>
              </a:rPr>
              <a:t>0300</a:t>
            </a:r>
            <a:endParaRPr lang="zh-TW" altLang="en-US" sz="2400" b="1" dirty="0">
              <a:solidFill>
                <a:srgbClr val="0000FF"/>
              </a:solidFill>
            </a:endParaRPr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1713836E-2488-40C0-88DE-12560908C1DB}"/>
              </a:ext>
            </a:extLst>
          </p:cNvPr>
          <p:cNvSpPr/>
          <p:nvPr/>
        </p:nvSpPr>
        <p:spPr>
          <a:xfrm>
            <a:off x="8404162" y="4485688"/>
            <a:ext cx="1714500" cy="514347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0000FF"/>
                </a:solidFill>
              </a:rPr>
              <a:t>0912</a:t>
            </a:r>
            <a:r>
              <a:rPr lang="zh-TW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TW" sz="2400" b="1" dirty="0">
                <a:solidFill>
                  <a:srgbClr val="0000FF"/>
                </a:solidFill>
              </a:rPr>
              <a:t>0900</a:t>
            </a:r>
            <a:endParaRPr lang="zh-TW" altLang="en-US" sz="2400" b="1" dirty="0">
              <a:solidFill>
                <a:srgbClr val="0000FF"/>
              </a:solidFill>
            </a:endParaRPr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05100B3F-9638-4E35-B63A-5A4C5219FD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2926" y="5109173"/>
            <a:ext cx="2160000" cy="2406857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230FA68D-BACC-4B26-9BD0-B1DD69BD71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9186" y="5154406"/>
            <a:ext cx="2160000" cy="2406857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CDA76264-3400-4E4F-BB69-3E8D126B9B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9963" y="5211708"/>
            <a:ext cx="2160000" cy="2406857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77065AA7-D98C-4B78-95F5-BB12DE71983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23936" y="5211708"/>
            <a:ext cx="2160000" cy="2406857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313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2E0DE8-8E4E-48B8-8417-1F7E61334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定量降雨預報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9BFA8E-3E93-44B5-A172-06C8B8B35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18868C4-E109-42A2-9EF2-CAAAFAFBC755}"/>
              </a:ext>
            </a:extLst>
          </p:cNvPr>
          <p:cNvSpPr txBox="1"/>
          <p:nvPr/>
        </p:nvSpPr>
        <p:spPr>
          <a:xfrm>
            <a:off x="96819" y="5968682"/>
            <a:ext cx="26573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/>
              <a:t>有效時間</a:t>
            </a:r>
            <a:endParaRPr lang="en-US" altLang="zh-TW" sz="1600" dirty="0"/>
          </a:p>
          <a:p>
            <a:r>
              <a:rPr lang="en-US" altLang="zh-TW" sz="1600" dirty="0"/>
              <a:t>TEXT1</a:t>
            </a:r>
          </a:p>
          <a:p>
            <a:r>
              <a:rPr lang="zh-TW" altLang="en-US" sz="1600" dirty="0"/>
              <a:t>嘉義市預報雨量：</a:t>
            </a:r>
            <a:r>
              <a:rPr lang="en-US" altLang="zh-TW" sz="1600" dirty="0"/>
              <a:t>TEXT5</a:t>
            </a:r>
            <a:endParaRPr lang="zh-TW" altLang="en-US" sz="1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DDDF3B7-A25C-4B98-AA82-584B56175F09}"/>
              </a:ext>
            </a:extLst>
          </p:cNvPr>
          <p:cNvSpPr txBox="1"/>
          <p:nvPr/>
        </p:nvSpPr>
        <p:spPr>
          <a:xfrm>
            <a:off x="2784655" y="5968682"/>
            <a:ext cx="26573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/>
              <a:t>有效時間</a:t>
            </a:r>
            <a:endParaRPr lang="en-US" altLang="zh-TW" sz="1600" dirty="0"/>
          </a:p>
          <a:p>
            <a:r>
              <a:rPr lang="en-US" altLang="zh-TW" sz="1600" dirty="0"/>
              <a:t>TEXT2</a:t>
            </a:r>
          </a:p>
          <a:p>
            <a:r>
              <a:rPr lang="zh-TW" altLang="en-US" sz="1600" dirty="0"/>
              <a:t>嘉義市預報雨量：</a:t>
            </a:r>
            <a:r>
              <a:rPr lang="en-US" altLang="zh-TW" sz="1600" dirty="0"/>
              <a:t>TEXT6</a:t>
            </a:r>
            <a:endParaRPr lang="zh-TW" altLang="en-US" sz="16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74890EE-A0E8-4FDC-AF19-88E852DF366E}"/>
              </a:ext>
            </a:extLst>
          </p:cNvPr>
          <p:cNvSpPr txBox="1"/>
          <p:nvPr/>
        </p:nvSpPr>
        <p:spPr>
          <a:xfrm>
            <a:off x="5472491" y="5968682"/>
            <a:ext cx="26573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/>
              <a:t>有效時間</a:t>
            </a:r>
            <a:endParaRPr lang="en-US" altLang="zh-TW" sz="1600" dirty="0"/>
          </a:p>
          <a:p>
            <a:r>
              <a:rPr lang="en-US" altLang="zh-TW" sz="1600" dirty="0"/>
              <a:t>TEXT3</a:t>
            </a:r>
          </a:p>
          <a:p>
            <a:r>
              <a:rPr lang="zh-TW" altLang="en-US" sz="1600" dirty="0"/>
              <a:t>嘉義市預報雨量：</a:t>
            </a:r>
            <a:r>
              <a:rPr lang="en-US" altLang="zh-TW" sz="1600" dirty="0"/>
              <a:t>TEXT7</a:t>
            </a:r>
            <a:endParaRPr lang="zh-TW" altLang="en-US" sz="16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8ECDF90-1ED3-418F-A58B-AA7E3E0A4ADF}"/>
              </a:ext>
            </a:extLst>
          </p:cNvPr>
          <p:cNvSpPr txBox="1"/>
          <p:nvPr/>
        </p:nvSpPr>
        <p:spPr>
          <a:xfrm>
            <a:off x="8160327" y="5968682"/>
            <a:ext cx="26573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/>
              <a:t>有效時間</a:t>
            </a:r>
            <a:endParaRPr lang="en-US" altLang="zh-TW" sz="1600" dirty="0"/>
          </a:p>
          <a:p>
            <a:r>
              <a:rPr lang="en-US" altLang="zh-TW" sz="1600" dirty="0"/>
              <a:t>TEXT4</a:t>
            </a:r>
          </a:p>
          <a:p>
            <a:r>
              <a:rPr lang="zh-TW" altLang="en-US" sz="1600" dirty="0"/>
              <a:t>嘉義市預報雨量：</a:t>
            </a:r>
            <a:r>
              <a:rPr lang="en-US" altLang="zh-TW" sz="1600" dirty="0"/>
              <a:t>TEXT8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1213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B3C2DD-069A-46DA-AC09-A176618D2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系集</a:t>
            </a:r>
            <a:r>
              <a:rPr lang="en-US" altLang="zh-TW" dirty="0"/>
              <a:t>3</a:t>
            </a:r>
            <a:r>
              <a:rPr lang="zh-TW" altLang="en-US" dirty="0"/>
              <a:t>天預報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AE03667-EF08-41B6-98D7-997341208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42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8496DD-1FB1-4426-BF94-7DB71F94E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128"/>
            <a:ext cx="9206629" cy="1133188"/>
          </a:xfrm>
        </p:spPr>
        <p:txBody>
          <a:bodyPr/>
          <a:lstStyle/>
          <a:p>
            <a:r>
              <a:rPr lang="zh-TW" altLang="en-US" dirty="0"/>
              <a:t>歐洲全球預測模式：累積雨量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E1DA6CF-DD1B-405F-97AB-F4AC726DD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6</a:t>
            </a:fld>
            <a:endParaRPr lang="zh-TW" altLang="en-US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E9A1DA5-2B34-4DD3-A39F-DB57C61F01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792" t="88646"/>
          <a:stretch/>
        </p:blipFill>
        <p:spPr>
          <a:xfrm>
            <a:off x="3887733" y="5851761"/>
            <a:ext cx="2916346" cy="921681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9B223B57-F176-4629-954B-507AFCAAE1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70" y="2957342"/>
            <a:ext cx="3240000" cy="2735604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3C1C9375-23CD-46A5-8E0A-FEC8FE1F86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3306" y="2980634"/>
            <a:ext cx="3240000" cy="2689020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48D4C215-C44C-432B-BBFC-4FF8A2EF84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4442" y="2994976"/>
            <a:ext cx="3240000" cy="2697970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25385ACD-157B-44FD-B583-AC813D257373}"/>
              </a:ext>
            </a:extLst>
          </p:cNvPr>
          <p:cNvSpPr/>
          <p:nvPr/>
        </p:nvSpPr>
        <p:spPr>
          <a:xfrm>
            <a:off x="148655" y="1275282"/>
            <a:ext cx="2762630" cy="514347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rgbClr val="0000FF"/>
                </a:solidFill>
              </a:rPr>
              <a:t>自</a:t>
            </a:r>
            <a:r>
              <a:rPr lang="en-US" altLang="zh-TW" sz="2400" b="1" dirty="0">
                <a:solidFill>
                  <a:srgbClr val="0000FF"/>
                </a:solidFill>
              </a:rPr>
              <a:t>0911</a:t>
            </a:r>
            <a:r>
              <a:rPr lang="zh-TW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zh-TW" sz="2400" b="1" dirty="0">
                <a:solidFill>
                  <a:srgbClr val="0000FF"/>
                </a:solidFill>
              </a:rPr>
              <a:t>0500</a:t>
            </a:r>
            <a:r>
              <a:rPr lang="zh-TW" altLang="en-US" sz="2400" b="1" dirty="0">
                <a:solidFill>
                  <a:srgbClr val="0000FF"/>
                </a:solidFill>
              </a:rPr>
              <a:t>開始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D82605DF-D8C9-4516-BAF5-7C5CF2C24BEB}"/>
              </a:ext>
            </a:extLst>
          </p:cNvPr>
          <p:cNvSpPr/>
          <p:nvPr/>
        </p:nvSpPr>
        <p:spPr>
          <a:xfrm>
            <a:off x="606234" y="2390501"/>
            <a:ext cx="2124265" cy="514347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</a:t>
            </a:r>
            <a:r>
              <a:rPr lang="en-US" altLang="zh-TW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小時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4C3C99AE-528B-4A44-89A0-EDF435F182B1}"/>
              </a:ext>
            </a:extLst>
          </p:cNvPr>
          <p:cNvSpPr/>
          <p:nvPr/>
        </p:nvSpPr>
        <p:spPr>
          <a:xfrm>
            <a:off x="4466056" y="2390501"/>
            <a:ext cx="1845844" cy="514347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</a:t>
            </a:r>
            <a:r>
              <a:rPr lang="en-US" altLang="zh-TW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</a:t>
            </a:r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小時</a:t>
            </a: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24BA4DBA-2E2A-4495-B2E1-ABA4891093A2}"/>
              </a:ext>
            </a:extLst>
          </p:cNvPr>
          <p:cNvSpPr/>
          <p:nvPr/>
        </p:nvSpPr>
        <p:spPr>
          <a:xfrm>
            <a:off x="8171855" y="2390501"/>
            <a:ext cx="1845844" cy="514347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</a:t>
            </a:r>
            <a:r>
              <a:rPr lang="en-US" altLang="zh-TW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697D6F10-93D7-44A2-BBBB-4DE2165365ED}"/>
              </a:ext>
            </a:extLst>
          </p:cNvPr>
          <p:cNvSpPr txBox="1"/>
          <p:nvPr/>
        </p:nvSpPr>
        <p:spPr>
          <a:xfrm>
            <a:off x="-22755" y="5788261"/>
            <a:ext cx="2753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資料來源：</a:t>
            </a:r>
            <a:r>
              <a:rPr lang="en-US" altLang="zh-TW" b="1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Windy.com)</a:t>
            </a:r>
            <a:endParaRPr lang="zh-TW" altLang="en-US" b="1" dirty="0">
              <a:solidFill>
                <a:srgbClr val="0000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8D4C232-10B7-4248-9760-645DE14C68CD}"/>
              </a:ext>
            </a:extLst>
          </p:cNvPr>
          <p:cNvSpPr txBox="1"/>
          <p:nvPr/>
        </p:nvSpPr>
        <p:spPr>
          <a:xfrm>
            <a:off x="4803227" y="1177867"/>
            <a:ext cx="3916457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台灣主要降雨為北部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Char char="u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嘉義市區推測有</a:t>
            </a:r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局部陣雨</a:t>
            </a:r>
          </a:p>
        </p:txBody>
      </p:sp>
    </p:spTree>
    <p:extLst>
      <p:ext uri="{BB962C8B-B14F-4D97-AF65-F5344CB8AC3E}">
        <p14:creationId xmlns:p14="http://schemas.microsoft.com/office/powerpoint/2010/main" val="306320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32370F14-1A2A-486C-856B-24CE329FB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4" y="5252321"/>
            <a:ext cx="5338634" cy="1186363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E1D9FA82-CAF7-4E39-9C57-561A986BB2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2" y="1248209"/>
            <a:ext cx="5338876" cy="3909219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B7266B3-BB33-4CAB-94C0-1E86EF818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颱風侵襲機率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15DCACE-72D9-438C-9692-5A3F860B4E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938" y="1780665"/>
            <a:ext cx="5508345" cy="2638935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E1CD7FE-AF21-4B1E-AB26-B93BF8074512}"/>
              </a:ext>
            </a:extLst>
          </p:cNvPr>
          <p:cNvSpPr/>
          <p:nvPr/>
        </p:nvSpPr>
        <p:spPr>
          <a:xfrm>
            <a:off x="5976214" y="1058705"/>
            <a:ext cx="42957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颱風七級風暴風圈通過</a:t>
            </a:r>
            <a:r>
              <a:rPr lang="zh-TW" altLang="en-US" sz="2400" b="1" dirty="0">
                <a:solidFill>
                  <a:srgbClr val="EA190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嘉義市</a:t>
            </a:r>
            <a:r>
              <a:rPr lang="zh-TW" altLang="en-US" sz="2400" b="1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之每</a:t>
            </a:r>
            <a:r>
              <a:rPr lang="en-US" altLang="zh-TW" sz="2400" b="1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zh-TW" altLang="en-US" sz="2400" b="1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小時預測機率值</a:t>
            </a:r>
          </a:p>
        </p:txBody>
      </p:sp>
      <p:pic>
        <p:nvPicPr>
          <p:cNvPr id="5122" name="Picture 2" descr="https://rdc28.cwb.gov.tw/TDB/public/typhoon_detail/get_image?image=2022%2FHINNAMNOR%2FOBS%2FRainfall%2FRainfall_IA.202209031200.jpg">
            <a:extLst>
              <a:ext uri="{FF2B5EF4-FFF2-40B4-BE49-F238E27FC236}">
                <a16:creationId xmlns:a16="http://schemas.microsoft.com/office/drawing/2014/main" id="{35671969-5079-4FB8-B264-6181635BF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5582" y="4419600"/>
            <a:ext cx="4479925" cy="3168924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BE3B722D-93F7-459F-A253-40E29A425928}"/>
              </a:ext>
            </a:extLst>
          </p:cNvPr>
          <p:cNvSpPr txBox="1"/>
          <p:nvPr/>
        </p:nvSpPr>
        <p:spPr>
          <a:xfrm>
            <a:off x="6039714" y="7034429"/>
            <a:ext cx="1903956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/>
              <a:t>111.09.03</a:t>
            </a:r>
            <a:r>
              <a:rPr lang="zh-TW" altLang="en-US" b="1" dirty="0"/>
              <a:t> </a:t>
            </a:r>
            <a:r>
              <a:rPr lang="en-US" altLang="zh-TW" b="1" dirty="0"/>
              <a:t>12:00</a:t>
            </a:r>
            <a:endParaRPr lang="zh-TW" altLang="en-US" b="1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C701968-FE73-4499-89D1-0ED933013634}"/>
              </a:ext>
            </a:extLst>
          </p:cNvPr>
          <p:cNvSpPr/>
          <p:nvPr/>
        </p:nvSpPr>
        <p:spPr>
          <a:xfrm>
            <a:off x="8638098" y="4677617"/>
            <a:ext cx="1338828" cy="369332"/>
          </a:xfrm>
          <a:prstGeom prst="rect">
            <a:avLst/>
          </a:prstGeom>
          <a:solidFill>
            <a:srgbClr val="0000FF"/>
          </a:solidFill>
          <a:scene3d>
            <a:camera prst="orthographicFront"/>
            <a:lightRig rig="flood" dir="t">
              <a:rot lat="0" lon="0" rev="1800000"/>
            </a:lightRig>
          </a:scene3d>
          <a:sp3d>
            <a:bevelT/>
            <a:bevelB/>
          </a:sp3d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區域雨量圖</a:t>
            </a:r>
          </a:p>
        </p:txBody>
      </p:sp>
      <p:sp>
        <p:nvSpPr>
          <p:cNvPr id="16" name="投影片編號版面配置區 15">
            <a:extLst>
              <a:ext uri="{FF2B5EF4-FFF2-40B4-BE49-F238E27FC236}">
                <a16:creationId xmlns:a16="http://schemas.microsoft.com/office/drawing/2014/main" id="{2F0F655A-1398-4467-80F6-B968F1FA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171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3744BE3-C252-4D90-8DD7-A800ACBC09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649" y="2253360"/>
            <a:ext cx="5758366" cy="34338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965138C-1354-4EEF-97B7-36A49DAF2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嘉義市雨量觀測</a:t>
            </a:r>
          </a:p>
        </p:txBody>
      </p:sp>
      <p:sp>
        <p:nvSpPr>
          <p:cNvPr id="27" name="投影片編號版面配置區 26">
            <a:extLst>
              <a:ext uri="{FF2B5EF4-FFF2-40B4-BE49-F238E27FC236}">
                <a16:creationId xmlns:a16="http://schemas.microsoft.com/office/drawing/2014/main" id="{C11B3ACA-E5CF-4D23-BABB-D5FB16621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34310-FC43-4DA8-BE5B-DE67430FCD6A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1A75FC20-4B82-4846-AD1F-3B3F92234A30}"/>
              </a:ext>
            </a:extLst>
          </p:cNvPr>
          <p:cNvSpPr txBox="1"/>
          <p:nvPr/>
        </p:nvSpPr>
        <p:spPr>
          <a:xfrm>
            <a:off x="8880256" y="7158694"/>
            <a:ext cx="1401346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  <a:scene3d>
            <a:camera prst="orthographicFront"/>
            <a:lightRig rig="threePt" dir="t"/>
          </a:scene3d>
          <a:sp3d>
            <a:bevelT/>
          </a:sp3d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國三</a:t>
            </a:r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N295K</a:t>
            </a:r>
            <a:endParaRPr lang="zh-TW" alt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613F4A0C-F5E5-4343-A0CC-3B61E395F596}"/>
              </a:ext>
            </a:extLst>
          </p:cNvPr>
          <p:cNvSpPr txBox="1"/>
          <p:nvPr/>
        </p:nvSpPr>
        <p:spPr>
          <a:xfrm>
            <a:off x="9352984" y="968650"/>
            <a:ext cx="1338828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  <a:scene3d>
            <a:camera prst="orthographicFront"/>
            <a:lightRig rig="threePt" dir="t"/>
          </a:scene3d>
          <a:sp3d>
            <a:bevelT/>
          </a:sp3d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嘉義農試所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BD195A7A-2594-4DB0-91AB-2421E0FF171D}"/>
              </a:ext>
            </a:extLst>
          </p:cNvPr>
          <p:cNvSpPr txBox="1"/>
          <p:nvPr/>
        </p:nvSpPr>
        <p:spPr>
          <a:xfrm>
            <a:off x="0" y="968650"/>
            <a:ext cx="646331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  <a:scene3d>
            <a:camera prst="orthographicFront"/>
            <a:lightRig rig="threePt" dir="t"/>
          </a:scene3d>
          <a:sp3d>
            <a:bevelT/>
          </a:sp3d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嘉義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1977888B-8EBE-4EDB-817E-30D39D2916CC}"/>
              </a:ext>
            </a:extLst>
          </p:cNvPr>
          <p:cNvSpPr txBox="1"/>
          <p:nvPr/>
        </p:nvSpPr>
        <p:spPr>
          <a:xfrm>
            <a:off x="0" y="7158694"/>
            <a:ext cx="1338828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  <a:scene3d>
            <a:camera prst="orthographicFront"/>
            <a:lightRig rig="threePt" dir="t"/>
          </a:scene3d>
          <a:sp3d>
            <a:bevelT/>
          </a:sp3d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嘉義市東區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C08B025-0BEA-4A31-A607-8456748AC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40" y="1541257"/>
            <a:ext cx="2808000" cy="1599750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4849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2266</TotalTime>
  <Words>686</Words>
  <Application>Microsoft Office PowerPoint</Application>
  <PresentationFormat>自訂</PresentationFormat>
  <Paragraphs>84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Wingdings</vt:lpstr>
      <vt:lpstr>Office 佈景主題</vt:lpstr>
      <vt:lpstr>TEXT01颱風現況</vt:lpstr>
      <vt:lpstr>各國颱風路徑預測</vt:lpstr>
      <vt:lpstr>天氣數值模擬</vt:lpstr>
      <vt:lpstr>定量降雨預報</vt:lpstr>
      <vt:lpstr>系集3天預報</vt:lpstr>
      <vt:lpstr>歐洲全球預測模式：累積雨量</vt:lpstr>
      <vt:lpstr>颱風侵襲機率</vt:lpstr>
      <vt:lpstr>嘉義市雨量觀測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YuTing</dc:creator>
  <cp:lastModifiedBy>AQUA</cp:lastModifiedBy>
  <cp:revision>169</cp:revision>
  <dcterms:created xsi:type="dcterms:W3CDTF">2022-09-08T06:41:16Z</dcterms:created>
  <dcterms:modified xsi:type="dcterms:W3CDTF">2023-04-21T02:35:16Z</dcterms:modified>
</cp:coreProperties>
</file>

<file path=docProps/thumbnail.jpeg>
</file>